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13716000" cx="24377650"/>
  <p:notesSz cx="6858000" cy="9144000"/>
  <p:embeddedFontLst>
    <p:embeddedFont>
      <p:font typeface="Roboto Black"/>
      <p:bold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Lato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2896">
          <p15:clr>
            <a:srgbClr val="9AA0A6"/>
          </p15:clr>
        </p15:guide>
        <p15:guide id="6" orient="horz" pos="2412">
          <p15:clr>
            <a:srgbClr val="9AA0A6"/>
          </p15:clr>
        </p15:guide>
        <p15:guide id="7" orient="horz" pos="24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79D79A-CFC8-4229-B6F3-147740FC7A7A}">
  <a:tblStyle styleId="{E679D79A-CFC8-4229-B6F3-147740FC7A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2896" orient="horz"/>
        <p:guide pos="2412" orient="horz"/>
        <p:guide pos="241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Light-bold.fntdata"/><Relationship Id="rId41" Type="http://schemas.openxmlformats.org/officeDocument/2006/relationships/font" Target="fonts/LatoLight-regular.fntdata"/><Relationship Id="rId22" Type="http://schemas.openxmlformats.org/officeDocument/2006/relationships/slide" Target="slides/slide16.xml"/><Relationship Id="rId44" Type="http://schemas.openxmlformats.org/officeDocument/2006/relationships/font" Target="fonts/Lato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Ligh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Black-bold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Medium-regular.fntdata"/><Relationship Id="rId10" Type="http://schemas.openxmlformats.org/officeDocument/2006/relationships/slide" Target="slides/slide4.xml"/><Relationship Id="rId32" Type="http://schemas.openxmlformats.org/officeDocument/2006/relationships/font" Target="fonts/RobotoBlack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Medium-italic.fntdata"/><Relationship Id="rId12" Type="http://schemas.openxmlformats.org/officeDocument/2006/relationships/slide" Target="slides/slide6.xml"/><Relationship Id="rId34" Type="http://schemas.openxmlformats.org/officeDocument/2006/relationships/font" Target="fonts/RobotoMedium-bold.fntdata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font" Target="fonts/Roboto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bda237455_4_333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bda237455_4_3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bda237455_0_132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bda237455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bda237455_0_13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bda237455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1f919cdd1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1f919cdd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1f919cdd1_0_20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1f919cdd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1f919cdd1_0_16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1f919cdd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1f919cdd1_0_17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1f919cdd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1f919cdd1_0_18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1f919cdd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f919cdd1_0_19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f919cdd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1f919cdd1_0_19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1f919cdd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1f919cdd1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1f919cdd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1f919cdd1_0_2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1f919cdd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f919cdd1_0_26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f919cdd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1f919cdd1_0_28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1f919cdd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bda237455_4_129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bda237455_4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bda237455_4_232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bda237455_4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bda237455_4_25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bda237455_4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da237455_0_130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da237455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bda237455_0_13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bda237455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7" name="Google Shape;67;p1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8" name="Google Shape;68;p1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72" name="Google Shape;72;p1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73" name="Google Shape;73;p1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5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1" name="Google Shape;91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97" name="Google Shape;97;p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" name="Google Shape;99;p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101" name="Google Shape;101;p1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88825" y="-333"/>
            <a:ext cx="121887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13168570" y="1930867"/>
            <a:ext cx="10229400" cy="98535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731377" y="4318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title"/>
          </p:nvPr>
        </p:nvSpPr>
        <p:spPr>
          <a:xfrm>
            <a:off x="731288" y="5861000"/>
            <a:ext cx="22914900" cy="2070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Hardening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8" name="Google Shape;178;p2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Brute Force Attack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2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To harden the target against brute force attacks the following steps can be taken</a:t>
            </a:r>
            <a:endParaRPr sz="4400">
              <a:solidFill>
                <a:schemeClr val="dk1"/>
              </a:solidFill>
            </a:endParaRPr>
          </a:p>
          <a:p>
            <a:pPr indent="-508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■"/>
            </a:pPr>
            <a:r>
              <a:rPr lang="en-US" sz="4400">
                <a:solidFill>
                  <a:schemeClr val="dk1"/>
                </a:solidFill>
              </a:rPr>
              <a:t>Implement alerts in SIEM system (kabana) so that excessive failed login attempts can be identified quickly.</a:t>
            </a:r>
            <a:endParaRPr sz="4400">
              <a:solidFill>
                <a:schemeClr val="dk1"/>
              </a:solidFill>
            </a:endParaRPr>
          </a:p>
          <a:p>
            <a:pPr indent="-508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■"/>
            </a:pPr>
            <a:r>
              <a:rPr lang="en-US" sz="4400">
                <a:solidFill>
                  <a:schemeClr val="dk1"/>
                </a:solidFill>
              </a:rPr>
              <a:t>Limit Logins to </a:t>
            </a:r>
            <a:r>
              <a:rPr lang="en-US" sz="4400">
                <a:solidFill>
                  <a:schemeClr val="dk1"/>
                </a:solidFill>
              </a:rPr>
              <a:t>specified</a:t>
            </a:r>
            <a:r>
              <a:rPr lang="en-US" sz="4400">
                <a:solidFill>
                  <a:schemeClr val="dk1"/>
                </a:solidFill>
              </a:rPr>
              <a:t> IP range</a:t>
            </a:r>
            <a:endParaRPr sz="4400">
              <a:solidFill>
                <a:schemeClr val="dk1"/>
              </a:solidFill>
            </a:endParaRPr>
          </a:p>
          <a:p>
            <a:pPr indent="-508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■"/>
            </a:pPr>
            <a:r>
              <a:rPr lang="en-US" sz="4400">
                <a:solidFill>
                  <a:schemeClr val="dk1"/>
                </a:solidFill>
              </a:rPr>
              <a:t>Change the default port used for ssh from 22 to another port.</a:t>
            </a:r>
            <a:endParaRPr sz="4400">
              <a:solidFill>
                <a:schemeClr val="dk1"/>
              </a:solidFill>
            </a:endParaRPr>
          </a:p>
          <a:p>
            <a:pPr indent="-508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■"/>
            </a:pPr>
            <a:r>
              <a:rPr lang="en-US" sz="4400">
                <a:solidFill>
                  <a:schemeClr val="dk1"/>
                </a:solidFill>
              </a:rPr>
              <a:t>Implement a strong password policy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Insecure Config Files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2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Insecure config files can be better protected by the following:-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Limit access to the file to only a few specified users by changing the permissions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Add password protection to the file.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hide the wp-config.php file by changing its location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Password cracking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3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Weak passwords were key to the attacks on target 1 which could be better protected as follows: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Ensure a robust password policy is put into place which includes:</a:t>
            </a:r>
            <a:endParaRPr sz="4400">
              <a:solidFill>
                <a:schemeClr val="dk1"/>
              </a:solidFill>
            </a:endParaRPr>
          </a:p>
          <a:p>
            <a:pPr indent="-508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■"/>
            </a:pPr>
            <a:r>
              <a:rPr lang="en-US" sz="4400">
                <a:solidFill>
                  <a:schemeClr val="dk1"/>
                </a:solidFill>
              </a:rPr>
              <a:t>specify the complexity level required for all passwords</a:t>
            </a:r>
            <a:endParaRPr sz="4400">
              <a:solidFill>
                <a:schemeClr val="dk1"/>
              </a:solidFill>
            </a:endParaRPr>
          </a:p>
          <a:p>
            <a:pPr indent="-508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■"/>
            </a:pPr>
            <a:r>
              <a:rPr lang="en-US" sz="4400">
                <a:solidFill>
                  <a:schemeClr val="dk1"/>
                </a:solidFill>
              </a:rPr>
              <a:t>lockout after failed login attempts</a:t>
            </a:r>
            <a:endParaRPr sz="4400">
              <a:solidFill>
                <a:schemeClr val="dk1"/>
              </a:solidFill>
            </a:endParaRPr>
          </a:p>
          <a:p>
            <a:pPr indent="-508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■"/>
            </a:pPr>
            <a:r>
              <a:rPr lang="en-US" sz="4400">
                <a:solidFill>
                  <a:schemeClr val="dk1"/>
                </a:solidFill>
              </a:rPr>
              <a:t>compulsory periodic password changes</a:t>
            </a:r>
            <a:endParaRPr sz="44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>
            <p:ph type="title"/>
          </p:nvPr>
        </p:nvSpPr>
        <p:spPr>
          <a:xfrm>
            <a:off x="731288" y="5861000"/>
            <a:ext cx="22914900" cy="2070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Offensive Actions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6" name="Google Shape;206;p3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Exposed Services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1268400" y="2429325"/>
            <a:ext cx="1988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NMAP Scan was used to identify target and open ports and services. </a:t>
            </a:r>
            <a:endParaRPr sz="250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650" y="3321175"/>
            <a:ext cx="11220275" cy="94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3678150" y="10319250"/>
            <a:ext cx="7932900" cy="249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Finding User Names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33"/>
          <p:cNvSpPr txBox="1"/>
          <p:nvPr>
            <p:ph idx="3" type="body"/>
          </p:nvPr>
        </p:nvSpPr>
        <p:spPr>
          <a:xfrm>
            <a:off x="703375" y="2295400"/>
            <a:ext cx="10196400" cy="1036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2000">
                <a:solidFill>
                  <a:schemeClr val="dk1"/>
                </a:solidFill>
              </a:rPr>
              <a:t>Using WPScan to enumerate Wordpress users</a:t>
            </a:r>
            <a:endParaRPr sz="1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275" y="3054625"/>
            <a:ext cx="9428566" cy="84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4275" y="3054625"/>
            <a:ext cx="10697100" cy="848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/>
          <p:nvPr/>
        </p:nvSpPr>
        <p:spPr>
          <a:xfrm>
            <a:off x="12662575" y="4321175"/>
            <a:ext cx="3848100" cy="326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2063850" y="11824150"/>
            <a:ext cx="113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michael and steven were both identified as users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Cracking SSH password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34"/>
          <p:cNvSpPr txBox="1"/>
          <p:nvPr>
            <p:ph idx="3" type="body"/>
          </p:nvPr>
        </p:nvSpPr>
        <p:spPr>
          <a:xfrm>
            <a:off x="703375" y="2295400"/>
            <a:ext cx="11959200" cy="843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2000">
                <a:solidFill>
                  <a:schemeClr val="dk1"/>
                </a:solidFill>
              </a:rPr>
              <a:t>Hydra was used to discover michaels password</a:t>
            </a:r>
            <a:endParaRPr sz="1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775" y="3138700"/>
            <a:ext cx="13929075" cy="85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1569375" y="10147250"/>
            <a:ext cx="10276200" cy="75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2042350" y="11824150"/>
            <a:ext cx="1098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Note the weak password used by michael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Login as michael using ssh and opening wp_config.php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35"/>
          <p:cNvSpPr txBox="1"/>
          <p:nvPr>
            <p:ph idx="3" type="body"/>
          </p:nvPr>
        </p:nvSpPr>
        <p:spPr>
          <a:xfrm>
            <a:off x="1907800" y="8868350"/>
            <a:ext cx="8613000" cy="1805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Password details for access to mysql database are contained in the wp_config.php file.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850" y="2024150"/>
            <a:ext cx="10489300" cy="36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1550" y="2024150"/>
            <a:ext cx="9908874" cy="1067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/>
          <p:nvPr/>
        </p:nvSpPr>
        <p:spPr>
          <a:xfrm>
            <a:off x="11329675" y="8943350"/>
            <a:ext cx="6621600" cy="165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Accessing the Wordpress Database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36"/>
          <p:cNvSpPr txBox="1"/>
          <p:nvPr>
            <p:ph idx="3" type="body"/>
          </p:nvPr>
        </p:nvSpPr>
        <p:spPr>
          <a:xfrm>
            <a:off x="717350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325" y="2173250"/>
            <a:ext cx="12123200" cy="55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325" y="8165275"/>
            <a:ext cx="12123200" cy="308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1175" y="2173250"/>
            <a:ext cx="10456274" cy="69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/>
          <p:nvPr/>
        </p:nvSpPr>
        <p:spPr>
          <a:xfrm>
            <a:off x="687950" y="1977850"/>
            <a:ext cx="6170100" cy="81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/>
          <p:nvPr/>
        </p:nvSpPr>
        <p:spPr>
          <a:xfrm>
            <a:off x="881425" y="8165275"/>
            <a:ext cx="3762000" cy="43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/>
          <p:nvPr/>
        </p:nvSpPr>
        <p:spPr>
          <a:xfrm>
            <a:off x="13225375" y="2173250"/>
            <a:ext cx="6170100" cy="610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6">
            <a:alphaModFix/>
          </a:blip>
          <a:srcRect b="0" l="0" r="0" t="63436"/>
          <a:stretch/>
        </p:blipFill>
        <p:spPr>
          <a:xfrm>
            <a:off x="13391175" y="10273325"/>
            <a:ext cx="10456274" cy="24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13225375" y="10512725"/>
            <a:ext cx="5844000" cy="180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 txBox="1"/>
          <p:nvPr/>
        </p:nvSpPr>
        <p:spPr>
          <a:xfrm>
            <a:off x="1934850" y="11523150"/>
            <a:ext cx="10125900" cy="64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Password hashes obtained from wp_users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18" name="Google Shape;118;p19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/>
              <a:t>Network </a:t>
            </a:r>
            <a:r>
              <a:rPr b="1" lang="en-US"/>
              <a:t>Topology &amp; Critical Vulnerabilities</a:t>
            </a:r>
            <a:endParaRPr b="1"/>
          </a:p>
        </p:txBody>
      </p:sp>
      <p:sp>
        <p:nvSpPr>
          <p:cNvPr id="119" name="Google Shape;119;p19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/>
              <a:t>Alerts Implemented</a:t>
            </a:r>
            <a:endParaRPr/>
          </a:p>
        </p:txBody>
      </p:sp>
      <p:sp>
        <p:nvSpPr>
          <p:cNvPr id="120" name="Google Shape;120;p19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/>
              <a:t>Hardening</a:t>
            </a:r>
            <a:endParaRPr/>
          </a:p>
        </p:txBody>
      </p:sp>
      <p:sp>
        <p:nvSpPr>
          <p:cNvPr id="121" name="Google Shape;121;p19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/>
              <a:t>Offensive Actions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Cracking the password for steven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37"/>
          <p:cNvSpPr txBox="1"/>
          <p:nvPr>
            <p:ph idx="3" type="body"/>
          </p:nvPr>
        </p:nvSpPr>
        <p:spPr>
          <a:xfrm>
            <a:off x="703375" y="2295400"/>
            <a:ext cx="22942800" cy="606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Password hashes were written into a file ‘wp_hashes.txt’ and cracked using John the ripper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725" y="4129600"/>
            <a:ext cx="14594326" cy="63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/>
          <p:nvPr/>
        </p:nvSpPr>
        <p:spPr>
          <a:xfrm>
            <a:off x="1848875" y="10039775"/>
            <a:ext cx="5482200" cy="60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Gaining Root access (and flag4)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38"/>
          <p:cNvSpPr txBox="1"/>
          <p:nvPr>
            <p:ph idx="3" type="body"/>
          </p:nvPr>
        </p:nvSpPr>
        <p:spPr>
          <a:xfrm>
            <a:off x="703375" y="2295400"/>
            <a:ext cx="22942800" cy="606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Logging on as steven we find that he is able to run python using sudo. A bash shell with root privileges can be opened as shown.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275" y="3377175"/>
            <a:ext cx="12875650" cy="876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Other Flag locations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775" y="2457050"/>
            <a:ext cx="14939501" cy="62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/>
        </p:nvSpPr>
        <p:spPr>
          <a:xfrm>
            <a:off x="1934850" y="9244325"/>
            <a:ext cx="118242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●"/>
            </a:pPr>
            <a:r>
              <a:rPr lang="en-US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Note: flag1 can be found by either viewing source code on the web page (service.html - line 262) or by opening the file in /var/www/html/service.html.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“nano /var/www/html/service.html”</a:t>
            </a:r>
            <a:endParaRPr sz="3000"/>
          </a:p>
        </p:txBody>
      </p:sp>
      <p:sp>
        <p:nvSpPr>
          <p:cNvPr id="288" name="Google Shape;288;p39"/>
          <p:cNvSpPr/>
          <p:nvPr/>
        </p:nvSpPr>
        <p:spPr>
          <a:xfrm>
            <a:off x="3009775" y="8126400"/>
            <a:ext cx="7331100" cy="81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Other Flag locations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650" y="2930550"/>
            <a:ext cx="13157024" cy="25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649" y="5582225"/>
            <a:ext cx="9996775" cy="27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/>
          <p:nvPr/>
        </p:nvSpPr>
        <p:spPr>
          <a:xfrm>
            <a:off x="4622175" y="6535525"/>
            <a:ext cx="3783600" cy="79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Other Flag locations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325" y="2349550"/>
            <a:ext cx="17147649" cy="2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731288" y="5165600"/>
            <a:ext cx="22914900" cy="3461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825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Address Range: 192.168.1.0/24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Netmask: 255.255.255.0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Gateway: 192.168.1.1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t/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825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825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IPv4: 192.168.1.100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OS: Linux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Hostname: ELK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t/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IPv4: 192.168.1.105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OS: Linux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Hostname: Capstone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t/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IPv4: 192.168.1.90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OS: Kali Linux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Hostname: Kali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t/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IPv4: 192.168.1.110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OS: Linux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775"/>
              <a:t>Hostname: Target 1</a:t>
            </a:r>
            <a:endParaRPr sz="27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t/>
            </a:r>
            <a:endParaRPr sz="2775"/>
          </a:p>
          <a:p>
            <a:pPr indent="0" lvl="0" marL="0" rtl="0" algn="l">
              <a:lnSpc>
                <a:spcPct val="10000"/>
              </a:lnSpc>
              <a:spcBef>
                <a:spcPts val="0"/>
              </a:spcBef>
              <a:spcAft>
                <a:spcPts val="3200"/>
              </a:spcAft>
              <a:buSzPts val="275"/>
              <a:buNone/>
            </a:pPr>
            <a:r>
              <a:t/>
            </a:r>
            <a:endParaRPr sz="2775"/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" name="Google Shape;135;p2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649" y="2473600"/>
            <a:ext cx="14224576" cy="101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4" name="Google Shape;144;p22"/>
          <p:cNvGraphicFramePr/>
          <p:nvPr/>
        </p:nvGraphicFramePr>
        <p:xfrm>
          <a:off x="1191000" y="472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{E679D79A-CFC8-4229-B6F3-147740FC7A7A}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site is vulnerable to brute force attacks 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Was able to crack multiple passwords 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Insecure Configuration Files 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Configuration Files are easily accessible  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 passwords were retrieved from insecure config files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Policy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are using weak passwords that are easily crackable 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Were able to guess or brute force several passwords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Alerts Implemented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SSH connection alert</a:t>
            </a:r>
            <a:endParaRPr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website&#10;&#10;Description automatically generated"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200" y="2246751"/>
            <a:ext cx="16016300" cy="96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Brute Force Alert</a:t>
            </a:r>
            <a:endParaRPr/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ext, application, email&#10;&#10;Description automatically generated"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200" y="2441576"/>
            <a:ext cx="18250250" cy="99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Wordpress login alert</a:t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ext, application, email&#10;&#10;Description automatically generated"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250" y="2758025"/>
            <a:ext cx="18594225" cy="99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